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8" r:id="rId9"/>
    <p:sldId id="269" r:id="rId10"/>
    <p:sldId id="262" r:id="rId11"/>
    <p:sldId id="264" r:id="rId12"/>
    <p:sldId id="266" r:id="rId13"/>
    <p:sldId id="265" r:id="rId14"/>
    <p:sldId id="270" r:id="rId15"/>
    <p:sldId id="271" r:id="rId16"/>
    <p:sldId id="272" r:id="rId17"/>
    <p:sldId id="277" r:id="rId18"/>
    <p:sldId id="273" r:id="rId19"/>
    <p:sldId id="274" r:id="rId20"/>
    <p:sldId id="275" r:id="rId21"/>
    <p:sldId id="276" r:id="rId22"/>
    <p:sldId id="279" r:id="rId23"/>
    <p:sldId id="280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3"/>
    <p:restoredTop sz="94645"/>
  </p:normalViewPr>
  <p:slideViewPr>
    <p:cSldViewPr snapToGrid="0">
      <p:cViewPr varScale="1">
        <p:scale>
          <a:sx n="113" d="100"/>
          <a:sy n="113" d="100"/>
        </p:scale>
        <p:origin x="5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59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593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30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40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18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6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463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138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76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60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374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12/7/24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02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93D702E-F4E0-47FC-A74C-ECD9647A8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11942-5C8A-4FF7-FD62-457A08584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1685" y="3855145"/>
            <a:ext cx="7176655" cy="11526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+mn-lt"/>
              </a:rPr>
              <a:t>Flight Ticket Prediction – Case of Indian Airlines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8322-C874-4ADD-02D0-429A86D2D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1718"/>
            <a:ext cx="9144000" cy="64678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By </a:t>
            </a:r>
            <a:r>
              <a:rPr lang="en-US" dirty="0" err="1"/>
              <a:t>marissa</a:t>
            </a:r>
            <a:r>
              <a:rPr lang="en-US" dirty="0"/>
              <a:t> </a:t>
            </a:r>
            <a:r>
              <a:rPr lang="en-US" dirty="0" err="1"/>
              <a:t>rahmania</a:t>
            </a:r>
            <a:endParaRPr lang="en-US" dirty="0"/>
          </a:p>
        </p:txBody>
      </p:sp>
      <p:pic>
        <p:nvPicPr>
          <p:cNvPr id="4" name="Picture 3" descr="A splash of colors on a white surface">
            <a:extLst>
              <a:ext uri="{FF2B5EF4-FFF2-40B4-BE49-F238E27FC236}">
                <a16:creationId xmlns:a16="http://schemas.microsoft.com/office/drawing/2014/main" id="{38E0DB43-437F-A4EE-5E02-66A1B86E5F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62" b="35867"/>
          <a:stretch/>
        </p:blipFill>
        <p:spPr>
          <a:xfrm>
            <a:off x="838201" y="10"/>
            <a:ext cx="10484412" cy="3811394"/>
          </a:xfrm>
          <a:custGeom>
            <a:avLst/>
            <a:gdLst/>
            <a:ahLst/>
            <a:cxnLst/>
            <a:rect l="l" t="t" r="r" b="b"/>
            <a:pathLst>
              <a:path w="10484412" h="3811404">
                <a:moveTo>
                  <a:pt x="0" y="3811403"/>
                </a:moveTo>
                <a:lnTo>
                  <a:pt x="10484412" y="3811403"/>
                </a:lnTo>
                <a:lnTo>
                  <a:pt x="10484412" y="3811404"/>
                </a:lnTo>
                <a:lnTo>
                  <a:pt x="0" y="3811404"/>
                </a:lnTo>
                <a:close/>
                <a:moveTo>
                  <a:pt x="181717" y="0"/>
                </a:moveTo>
                <a:lnTo>
                  <a:pt x="10224015" y="0"/>
                </a:lnTo>
                <a:cubicBezTo>
                  <a:pt x="10261561" y="45054"/>
                  <a:pt x="10301611" y="85103"/>
                  <a:pt x="10369193" y="110134"/>
                </a:cubicBezTo>
                <a:cubicBezTo>
                  <a:pt x="10321635" y="167704"/>
                  <a:pt x="10236530" y="182722"/>
                  <a:pt x="10173954" y="222771"/>
                </a:cubicBezTo>
                <a:cubicBezTo>
                  <a:pt x="10168948" y="255310"/>
                  <a:pt x="10269071" y="245298"/>
                  <a:pt x="10241537" y="317887"/>
                </a:cubicBezTo>
                <a:cubicBezTo>
                  <a:pt x="10206494" y="418008"/>
                  <a:pt x="10241537" y="528142"/>
                  <a:pt x="10071328" y="573196"/>
                </a:cubicBezTo>
                <a:cubicBezTo>
                  <a:pt x="10023770" y="668312"/>
                  <a:pt x="10008751" y="820997"/>
                  <a:pt x="10113880" y="913610"/>
                </a:cubicBezTo>
                <a:cubicBezTo>
                  <a:pt x="10271573" y="1048774"/>
                  <a:pt x="10244040" y="1138885"/>
                  <a:pt x="10036285" y="1216478"/>
                </a:cubicBezTo>
                <a:cubicBezTo>
                  <a:pt x="10011255" y="1226491"/>
                  <a:pt x="9978715" y="1231497"/>
                  <a:pt x="9966200" y="1256528"/>
                </a:cubicBezTo>
                <a:cubicBezTo>
                  <a:pt x="9986224" y="1289067"/>
                  <a:pt x="10031280" y="1281557"/>
                  <a:pt x="10063819" y="1289067"/>
                </a:cubicBezTo>
                <a:cubicBezTo>
                  <a:pt x="10211500" y="1324110"/>
                  <a:pt x="10214003" y="1324110"/>
                  <a:pt x="10176457" y="1441752"/>
                </a:cubicBezTo>
                <a:cubicBezTo>
                  <a:pt x="10163942" y="1476795"/>
                  <a:pt x="10188972" y="1491813"/>
                  <a:pt x="10211500" y="1511838"/>
                </a:cubicBezTo>
                <a:cubicBezTo>
                  <a:pt x="10296604" y="1591936"/>
                  <a:pt x="10296604" y="1594439"/>
                  <a:pt x="10206494" y="1664523"/>
                </a:cubicBezTo>
                <a:cubicBezTo>
                  <a:pt x="10181463" y="1684547"/>
                  <a:pt x="10163942" y="1704572"/>
                  <a:pt x="10151426" y="1732106"/>
                </a:cubicBezTo>
                <a:cubicBezTo>
                  <a:pt x="10128899" y="1782166"/>
                  <a:pt x="10128899" y="1822216"/>
                  <a:pt x="10208996" y="1847246"/>
                </a:cubicBezTo>
                <a:cubicBezTo>
                  <a:pt x="10266568" y="1864767"/>
                  <a:pt x="10296604" y="1884791"/>
                  <a:pt x="10299107" y="1939858"/>
                </a:cubicBezTo>
                <a:cubicBezTo>
                  <a:pt x="10299107" y="1987416"/>
                  <a:pt x="10306617" y="2017452"/>
                  <a:pt x="10244040" y="2037477"/>
                </a:cubicBezTo>
                <a:cubicBezTo>
                  <a:pt x="10193979" y="2054998"/>
                  <a:pt x="10178960" y="2090041"/>
                  <a:pt x="10183966" y="2130089"/>
                </a:cubicBezTo>
                <a:cubicBezTo>
                  <a:pt x="10193979" y="2230211"/>
                  <a:pt x="10126396" y="2287781"/>
                  <a:pt x="10013758" y="2335339"/>
                </a:cubicBezTo>
                <a:cubicBezTo>
                  <a:pt x="9908629" y="2377890"/>
                  <a:pt x="9813513" y="2437963"/>
                  <a:pt x="9715893" y="2493030"/>
                </a:cubicBezTo>
                <a:cubicBezTo>
                  <a:pt x="9605758" y="2553103"/>
                  <a:pt x="9480605" y="2590649"/>
                  <a:pt x="9347942" y="2623189"/>
                </a:cubicBezTo>
                <a:cubicBezTo>
                  <a:pt x="9370469" y="2665740"/>
                  <a:pt x="9453071" y="2640710"/>
                  <a:pt x="9460580" y="2700783"/>
                </a:cubicBezTo>
                <a:cubicBezTo>
                  <a:pt x="9255329" y="2753346"/>
                  <a:pt x="9060089" y="2833444"/>
                  <a:pt x="8827305" y="2855971"/>
                </a:cubicBezTo>
                <a:cubicBezTo>
                  <a:pt x="9015035" y="2843456"/>
                  <a:pt x="9182740" y="2908535"/>
                  <a:pt x="9360458" y="2926056"/>
                </a:cubicBezTo>
                <a:cubicBezTo>
                  <a:pt x="9377980" y="2961099"/>
                  <a:pt x="9337930" y="2951087"/>
                  <a:pt x="9322912" y="2958595"/>
                </a:cubicBezTo>
                <a:cubicBezTo>
                  <a:pt x="9307893" y="2963602"/>
                  <a:pt x="9287869" y="2966105"/>
                  <a:pt x="9285366" y="2991135"/>
                </a:cubicBezTo>
                <a:cubicBezTo>
                  <a:pt x="9370469" y="3023675"/>
                  <a:pt x="9478102" y="2998644"/>
                  <a:pt x="9565709" y="3033687"/>
                </a:cubicBezTo>
                <a:cubicBezTo>
                  <a:pt x="9543182" y="3083748"/>
                  <a:pt x="9468090" y="3056214"/>
                  <a:pt x="9435550" y="3096263"/>
                </a:cubicBezTo>
                <a:cubicBezTo>
                  <a:pt x="9518151" y="3101269"/>
                  <a:pt x="9593243" y="3103772"/>
                  <a:pt x="9668335" y="3113784"/>
                </a:cubicBezTo>
                <a:cubicBezTo>
                  <a:pt x="9725905" y="3121294"/>
                  <a:pt x="9740924" y="3163845"/>
                  <a:pt x="9700875" y="3193882"/>
                </a:cubicBezTo>
                <a:cubicBezTo>
                  <a:pt x="9665832" y="3221415"/>
                  <a:pt x="9613268" y="3223918"/>
                  <a:pt x="9565709" y="3236434"/>
                </a:cubicBezTo>
                <a:cubicBezTo>
                  <a:pt x="9232801" y="3319034"/>
                  <a:pt x="8882372" y="3351573"/>
                  <a:pt x="8529440" y="3364088"/>
                </a:cubicBezTo>
                <a:cubicBezTo>
                  <a:pt x="7961245" y="3386616"/>
                  <a:pt x="7393049" y="3394125"/>
                  <a:pt x="6827357" y="3419155"/>
                </a:cubicBezTo>
                <a:cubicBezTo>
                  <a:pt x="6481933" y="3434173"/>
                  <a:pt x="6136510" y="3456701"/>
                  <a:pt x="5788584" y="3456701"/>
                </a:cubicBezTo>
                <a:cubicBezTo>
                  <a:pt x="5415628" y="3456701"/>
                  <a:pt x="5042671" y="3464210"/>
                  <a:pt x="4669714" y="3411646"/>
                </a:cubicBezTo>
                <a:cubicBezTo>
                  <a:pt x="4479481" y="3384113"/>
                  <a:pt x="4279236" y="3396628"/>
                  <a:pt x="4086500" y="3376603"/>
                </a:cubicBezTo>
                <a:cubicBezTo>
                  <a:pt x="3793641" y="3346568"/>
                  <a:pt x="3500782" y="3306518"/>
                  <a:pt x="3210426" y="3256458"/>
                </a:cubicBezTo>
                <a:cubicBezTo>
                  <a:pt x="3117813" y="3241439"/>
                  <a:pt x="3007678" y="3231428"/>
                  <a:pt x="2937592" y="3166348"/>
                </a:cubicBezTo>
                <a:cubicBezTo>
                  <a:pt x="2824954" y="3211403"/>
                  <a:pt x="2757372" y="3131305"/>
                  <a:pt x="2669765" y="3106275"/>
                </a:cubicBezTo>
                <a:cubicBezTo>
                  <a:pt x="2634722" y="3096263"/>
                  <a:pt x="2592169" y="3081245"/>
                  <a:pt x="2597176" y="3048705"/>
                </a:cubicBezTo>
                <a:cubicBezTo>
                  <a:pt x="2604685" y="3006154"/>
                  <a:pt x="2654746" y="2978620"/>
                  <a:pt x="2702304" y="2986130"/>
                </a:cubicBezTo>
                <a:cubicBezTo>
                  <a:pt x="2849986" y="3011160"/>
                  <a:pt x="2985150" y="2948584"/>
                  <a:pt x="3137838" y="2956093"/>
                </a:cubicBezTo>
                <a:cubicBezTo>
                  <a:pt x="3005175" y="2933565"/>
                  <a:pt x="2872513" y="2908535"/>
                  <a:pt x="2739850" y="2886007"/>
                </a:cubicBezTo>
                <a:cubicBezTo>
                  <a:pt x="2940095" y="2863480"/>
                  <a:pt x="3132831" y="2896020"/>
                  <a:pt x="3328071" y="2913541"/>
                </a:cubicBezTo>
                <a:cubicBezTo>
                  <a:pt x="3390647" y="2921050"/>
                  <a:pt x="3485763" y="2968608"/>
                  <a:pt x="3503285" y="2898523"/>
                </a:cubicBezTo>
                <a:cubicBezTo>
                  <a:pt x="3513297" y="2850965"/>
                  <a:pt x="3410671" y="2850965"/>
                  <a:pt x="3350598" y="2838450"/>
                </a:cubicBezTo>
                <a:cubicBezTo>
                  <a:pt x="3090279" y="2785886"/>
                  <a:pt x="2824954" y="2758353"/>
                  <a:pt x="2562133" y="2725813"/>
                </a:cubicBezTo>
                <a:cubicBezTo>
                  <a:pt x="2537102" y="2723310"/>
                  <a:pt x="2504562" y="2725813"/>
                  <a:pt x="2487041" y="2715801"/>
                </a:cubicBezTo>
                <a:cubicBezTo>
                  <a:pt x="2354378" y="2633200"/>
                  <a:pt x="2184170" y="2608170"/>
                  <a:pt x="1998943" y="2548097"/>
                </a:cubicBezTo>
                <a:cubicBezTo>
                  <a:pt x="2116587" y="2515558"/>
                  <a:pt x="2196685" y="2575630"/>
                  <a:pt x="2294304" y="2560612"/>
                </a:cubicBezTo>
                <a:cubicBezTo>
                  <a:pt x="2196685" y="2498036"/>
                  <a:pt x="2079041" y="2488024"/>
                  <a:pt x="1978918" y="2455485"/>
                </a:cubicBezTo>
                <a:cubicBezTo>
                  <a:pt x="1906330" y="2430454"/>
                  <a:pt x="1635999" y="2357866"/>
                  <a:pt x="1595950" y="2335339"/>
                </a:cubicBezTo>
                <a:cubicBezTo>
                  <a:pt x="1473299" y="2267756"/>
                  <a:pt x="1315606" y="2237720"/>
                  <a:pt x="1215483" y="2145108"/>
                </a:cubicBezTo>
                <a:cubicBezTo>
                  <a:pt x="1145398" y="2080028"/>
                  <a:pt x="1025251" y="2095047"/>
                  <a:pt x="942649" y="2049992"/>
                </a:cubicBezTo>
                <a:cubicBezTo>
                  <a:pt x="912613" y="2004937"/>
                  <a:pt x="972686" y="1994925"/>
                  <a:pt x="992711" y="1969894"/>
                </a:cubicBezTo>
                <a:cubicBezTo>
                  <a:pt x="1020244" y="1939858"/>
                  <a:pt x="972686" y="1922337"/>
                  <a:pt x="960170" y="1884791"/>
                </a:cubicBezTo>
                <a:cubicBezTo>
                  <a:pt x="1117863" y="1922337"/>
                  <a:pt x="1268048" y="1944864"/>
                  <a:pt x="1448268" y="1957380"/>
                </a:cubicBezTo>
                <a:cubicBezTo>
                  <a:pt x="1390698" y="1897306"/>
                  <a:pt x="1318109" y="1927343"/>
                  <a:pt x="1270551" y="1904815"/>
                </a:cubicBezTo>
                <a:cubicBezTo>
                  <a:pt x="1238011" y="1889797"/>
                  <a:pt x="1190453" y="1884791"/>
                  <a:pt x="1200466" y="1849749"/>
                </a:cubicBezTo>
                <a:cubicBezTo>
                  <a:pt x="1207974" y="1822216"/>
                  <a:pt x="1248023" y="1824718"/>
                  <a:pt x="1278060" y="1827221"/>
                </a:cubicBezTo>
                <a:cubicBezTo>
                  <a:pt x="1393201" y="1834730"/>
                  <a:pt x="1503336" y="1834730"/>
                  <a:pt x="1615974" y="1764645"/>
                </a:cubicBezTo>
                <a:cubicBezTo>
                  <a:pt x="1338134" y="1669530"/>
                  <a:pt x="1015238" y="1717087"/>
                  <a:pt x="767434" y="1576917"/>
                </a:cubicBezTo>
                <a:cubicBezTo>
                  <a:pt x="802477" y="1531862"/>
                  <a:pt x="852539" y="1554390"/>
                  <a:pt x="890085" y="1559396"/>
                </a:cubicBezTo>
                <a:cubicBezTo>
                  <a:pt x="1132882" y="1591936"/>
                  <a:pt x="2003949" y="1514341"/>
                  <a:pt x="2129102" y="1556893"/>
                </a:cubicBezTo>
                <a:cubicBezTo>
                  <a:pt x="2204195" y="1584426"/>
                  <a:pt x="2286796" y="1594439"/>
                  <a:pt x="2369396" y="1576917"/>
                </a:cubicBezTo>
                <a:cubicBezTo>
                  <a:pt x="2469519" y="1554390"/>
                  <a:pt x="1881298" y="1519347"/>
                  <a:pt x="1746133" y="1421728"/>
                </a:cubicBezTo>
                <a:cubicBezTo>
                  <a:pt x="1678551" y="1374170"/>
                  <a:pt x="1082821" y="1146394"/>
                  <a:pt x="819999" y="1083817"/>
                </a:cubicBezTo>
                <a:cubicBezTo>
                  <a:pt x="857545" y="1041266"/>
                  <a:pt x="952662" y="1066296"/>
                  <a:pt x="940146" y="993707"/>
                </a:cubicBezTo>
                <a:cubicBezTo>
                  <a:pt x="794969" y="956162"/>
                  <a:pt x="627263" y="961168"/>
                  <a:pt x="459558" y="903598"/>
                </a:cubicBezTo>
                <a:cubicBezTo>
                  <a:pt x="537153" y="858543"/>
                  <a:pt x="622257" y="883573"/>
                  <a:pt x="699852" y="868556"/>
                </a:cubicBezTo>
                <a:cubicBezTo>
                  <a:pt x="657300" y="813489"/>
                  <a:pt x="582208" y="823500"/>
                  <a:pt x="522134" y="813489"/>
                </a:cubicBezTo>
                <a:cubicBezTo>
                  <a:pt x="464564" y="803476"/>
                  <a:pt x="349423" y="708360"/>
                  <a:pt x="374453" y="713367"/>
                </a:cubicBezTo>
                <a:cubicBezTo>
                  <a:pt x="607238" y="750912"/>
                  <a:pt x="842526" y="735895"/>
                  <a:pt x="1075312" y="773440"/>
                </a:cubicBezTo>
                <a:cubicBezTo>
                  <a:pt x="1152907" y="785955"/>
                  <a:pt x="1238011" y="810986"/>
                  <a:pt x="1275557" y="728385"/>
                </a:cubicBezTo>
                <a:cubicBezTo>
                  <a:pt x="1285569" y="703355"/>
                  <a:pt x="1278060" y="695846"/>
                  <a:pt x="1385692" y="725882"/>
                </a:cubicBezTo>
                <a:cubicBezTo>
                  <a:pt x="1425741" y="738397"/>
                  <a:pt x="1483311" y="750912"/>
                  <a:pt x="1525863" y="718373"/>
                </a:cubicBezTo>
                <a:cubicBezTo>
                  <a:pt x="1498330" y="678325"/>
                  <a:pt x="1445765" y="690839"/>
                  <a:pt x="1408219" y="680828"/>
                </a:cubicBezTo>
                <a:cubicBezTo>
                  <a:pt x="1305594" y="653294"/>
                  <a:pt x="922624" y="548166"/>
                  <a:pt x="825005" y="518129"/>
                </a:cubicBezTo>
                <a:cubicBezTo>
                  <a:pt x="619754" y="453051"/>
                  <a:pt x="492098" y="475578"/>
                  <a:pt x="286846" y="405492"/>
                </a:cubicBezTo>
                <a:cubicBezTo>
                  <a:pt x="356932" y="407995"/>
                  <a:pt x="336907" y="380462"/>
                  <a:pt x="406993" y="380462"/>
                </a:cubicBezTo>
                <a:cubicBezTo>
                  <a:pt x="437030" y="380462"/>
                  <a:pt x="472073" y="372954"/>
                  <a:pt x="472073" y="342917"/>
                </a:cubicBezTo>
                <a:cubicBezTo>
                  <a:pt x="472073" y="315384"/>
                  <a:pt x="104123" y="170207"/>
                  <a:pt x="156686" y="155188"/>
                </a:cubicBezTo>
                <a:cubicBezTo>
                  <a:pt x="301865" y="115140"/>
                  <a:pt x="667312" y="227777"/>
                  <a:pt x="579705" y="175213"/>
                </a:cubicBezTo>
                <a:cubicBezTo>
                  <a:pt x="447042" y="92613"/>
                  <a:pt x="427018" y="77594"/>
                  <a:pt x="326895" y="67583"/>
                </a:cubicBezTo>
                <a:cubicBezTo>
                  <a:pt x="296858" y="62576"/>
                  <a:pt x="244294" y="35043"/>
                  <a:pt x="181717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2748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788FD-11CB-2513-6F35-E30C11B7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7C43CF-ED86-C4D9-A5FE-1E5584D2BDDC}"/>
              </a:ext>
            </a:extLst>
          </p:cNvPr>
          <p:cNvSpPr txBox="1"/>
          <p:nvPr/>
        </p:nvSpPr>
        <p:spPr>
          <a:xfrm>
            <a:off x="838200" y="3036678"/>
            <a:ext cx="2955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capping the Outlier, most of Price and Duration have similar distribution</a:t>
            </a:r>
            <a:endParaRPr lang="en-US" b="0" dirty="0">
              <a:effectLst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F94E7-C8F9-E090-1FA3-8EB0987E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81" y="1027906"/>
            <a:ext cx="7772400" cy="489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33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1CD-21A1-FD4B-F448-FBD4FC961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C2DB2-C602-07FE-ECAD-20F9785F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F45819-FAA0-DB7B-161F-C8BB11FD5FDF}"/>
              </a:ext>
            </a:extLst>
          </p:cNvPr>
          <p:cNvSpPr txBox="1"/>
          <p:nvPr/>
        </p:nvSpPr>
        <p:spPr>
          <a:xfrm>
            <a:off x="7662258" y="2102525"/>
            <a:ext cx="4236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  <a:r>
              <a:rPr lang="en-US" b="0" dirty="0">
                <a:effectLst/>
              </a:rPr>
              <a:t>irline Vistara has the most flight offers of more than 120,000.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</a:t>
            </a:r>
            <a:r>
              <a:rPr lang="en-US" b="0" dirty="0">
                <a:effectLst/>
              </a:rPr>
              <a:t>astly, SpiceJet has become the lowest one with around 10,000 offers compared to others.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981EF2F-4CFE-E15B-A413-28D6F513A5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90" t="32360" r="33618" b="6261"/>
          <a:stretch/>
        </p:blipFill>
        <p:spPr>
          <a:xfrm>
            <a:off x="0" y="1480259"/>
            <a:ext cx="7304203" cy="494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15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FFF84-B38D-0EC3-452B-48DAFE20E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B1C8D-14FF-500F-462B-F09B8EA9A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3A91AE-D36F-79A0-98ED-F001B0373127}"/>
              </a:ext>
            </a:extLst>
          </p:cNvPr>
          <p:cNvSpPr txBox="1"/>
          <p:nvPr/>
        </p:nvSpPr>
        <p:spPr>
          <a:xfrm>
            <a:off x="328668" y="2776895"/>
            <a:ext cx="42360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effectLst/>
              </a:rPr>
              <a:t>Most of the flights are in the morning, Early_Morning, Evening, Afternoon, and Night.</a:t>
            </a:r>
          </a:p>
          <a:p>
            <a:endParaRPr lang="en-US" dirty="0"/>
          </a:p>
          <a:p>
            <a:r>
              <a:rPr lang="en-US" dirty="0"/>
              <a:t>L</a:t>
            </a:r>
            <a:r>
              <a:rPr lang="en-US" b="0" dirty="0">
                <a:effectLst/>
              </a:rPr>
              <a:t>ate-night flights are the lowest rate, with around less than 5,000 flights.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64CF35-E014-C50E-F524-E3CB88B93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93" t="30726" r="33643" b="5560"/>
          <a:stretch/>
        </p:blipFill>
        <p:spPr>
          <a:xfrm>
            <a:off x="4672382" y="1260744"/>
            <a:ext cx="7359318" cy="516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39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38DFE-BFF4-9FE5-78CD-0F5B44F0F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4EEC9-9AD1-9F11-2F03-460FECDFF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7CD501-861E-579A-6479-A106D552B2CC}"/>
              </a:ext>
            </a:extLst>
          </p:cNvPr>
          <p:cNvSpPr txBox="1"/>
          <p:nvPr/>
        </p:nvSpPr>
        <p:spPr>
          <a:xfrm>
            <a:off x="838200" y="2807301"/>
            <a:ext cx="42360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</a:t>
            </a:r>
            <a:r>
              <a:rPr lang="en-US" b="0" dirty="0">
                <a:effectLst/>
              </a:rPr>
              <a:t>he highest distribution of flights available is having a one-stop flight. </a:t>
            </a:r>
          </a:p>
          <a:p>
            <a:endParaRPr lang="en-US" dirty="0"/>
          </a:p>
          <a:p>
            <a:r>
              <a:rPr lang="en-US" b="0" dirty="0">
                <a:effectLst/>
              </a:rPr>
              <a:t>whereas the rest of the flights are non-stop flights and flights with two or more stops flights, out of all flights available.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A5E0B0-6CBB-9910-8197-6A38C940DB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389" t="31787" r="48409" b="4122"/>
          <a:stretch/>
        </p:blipFill>
        <p:spPr>
          <a:xfrm>
            <a:off x="5747657" y="879267"/>
            <a:ext cx="5606143" cy="528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99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6BFCD-55A7-116A-8600-A3553A625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7F716-55D1-E8A2-D61D-D5DDC4FE5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B1D06-D6DF-BEF9-F3FF-3832208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835" t="38165" r="8872" b="23448"/>
          <a:stretch/>
        </p:blipFill>
        <p:spPr>
          <a:xfrm>
            <a:off x="1973766" y="2096429"/>
            <a:ext cx="8450063" cy="308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41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2DD2B9-7F67-A692-0061-A9FF9C92C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E6888-E6E6-DE1C-C408-F81312CCF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0E4E3-80D8-370D-2806-4934DCDCC657}"/>
              </a:ext>
            </a:extLst>
          </p:cNvPr>
          <p:cNvSpPr txBox="1"/>
          <p:nvPr/>
        </p:nvSpPr>
        <p:spPr>
          <a:xfrm>
            <a:off x="838200" y="124942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Manipulation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9C298-C5C2-EB07-0923-BB8F9208A4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270" t="29285" r="1124" b="49058"/>
          <a:stretch/>
        </p:blipFill>
        <p:spPr>
          <a:xfrm>
            <a:off x="1817640" y="1813457"/>
            <a:ext cx="8504178" cy="1605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E1785B-3055-68F9-4CC2-6F7878B69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10" t="87129" r="884" b="5138"/>
          <a:stretch/>
        </p:blipFill>
        <p:spPr>
          <a:xfrm>
            <a:off x="1817641" y="6100821"/>
            <a:ext cx="8504179" cy="5732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830862-5660-13FF-72E8-7D9A313B22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93" t="51666" r="16177" b="38719"/>
          <a:stretch/>
        </p:blipFill>
        <p:spPr>
          <a:xfrm>
            <a:off x="1817639" y="3413074"/>
            <a:ext cx="8504178" cy="8978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C97BC4-D559-4DDA-623D-E17BABF6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05" t="62488" r="1961" b="13667"/>
          <a:stretch/>
        </p:blipFill>
        <p:spPr>
          <a:xfrm>
            <a:off x="1817640" y="4304994"/>
            <a:ext cx="8504179" cy="179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7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81EF9-98EE-093F-A5C6-02BA21932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35830-68BC-29F7-8579-17A55F1D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1B53EE-74BD-6578-268D-A8196C56FBA6}"/>
              </a:ext>
            </a:extLst>
          </p:cNvPr>
          <p:cNvSpPr txBox="1"/>
          <p:nvPr/>
        </p:nvSpPr>
        <p:spPr>
          <a:xfrm>
            <a:off x="838200" y="1249426"/>
            <a:ext cx="2986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 Manipulation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8B41A-970B-6BF9-6ABC-D149B638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66" t="47431" r="44310" b="3714"/>
          <a:stretch/>
        </p:blipFill>
        <p:spPr>
          <a:xfrm>
            <a:off x="4170556" y="3168587"/>
            <a:ext cx="3490333" cy="34201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76707C-647C-F42F-36B4-983CC477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605" t="26270" r="1961" b="61098"/>
          <a:stretch/>
        </p:blipFill>
        <p:spPr>
          <a:xfrm>
            <a:off x="1662459" y="1843025"/>
            <a:ext cx="8606883" cy="962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B9F5C8B-4B11-04F5-4403-267CC6DC092B}"/>
              </a:ext>
            </a:extLst>
          </p:cNvPr>
          <p:cNvSpPr txBox="1"/>
          <p:nvPr/>
        </p:nvSpPr>
        <p:spPr>
          <a:xfrm>
            <a:off x="1722863" y="3380109"/>
            <a:ext cx="2184637" cy="369332"/>
          </a:xfrm>
          <a:prstGeom prst="wedgeRectCallout">
            <a:avLst>
              <a:gd name="adj1" fmla="val 64374"/>
              <a:gd name="adj2" fmla="val 83721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Numeric</a:t>
            </a:r>
          </a:p>
        </p:txBody>
      </p:sp>
    </p:spTree>
    <p:extLst>
      <p:ext uri="{BB962C8B-B14F-4D97-AF65-F5344CB8AC3E}">
        <p14:creationId xmlns:p14="http://schemas.microsoft.com/office/powerpoint/2010/main" val="3308889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AA7FD-F745-9C89-24A3-43233632B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69BDA0-5E5D-9598-3ED1-1F723E338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867621"/>
            <a:ext cx="7772400" cy="58008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27D8FE-7CCF-6725-B32E-534F0E2FF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732" y="127747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Feature Interpretation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06AF12-DFC5-44A4-AF8D-32DD7BEB9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32" y="2356438"/>
            <a:ext cx="7772400" cy="21451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67E6F9C-2E3F-3048-295B-11F03842C233}"/>
              </a:ext>
            </a:extLst>
          </p:cNvPr>
          <p:cNvGrpSpPr/>
          <p:nvPr/>
        </p:nvGrpSpPr>
        <p:grpSpPr>
          <a:xfrm>
            <a:off x="213732" y="2290863"/>
            <a:ext cx="7772400" cy="2145123"/>
            <a:chOff x="213732" y="2356438"/>
            <a:chExt cx="7772400" cy="214512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1ABB19-FD8A-D5BC-9D20-C3D898C0BB3C}"/>
                </a:ext>
              </a:extLst>
            </p:cNvPr>
            <p:cNvSpPr/>
            <p:nvPr/>
          </p:nvSpPr>
          <p:spPr>
            <a:xfrm>
              <a:off x="213732" y="2356438"/>
              <a:ext cx="7772400" cy="21451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5578686-4CB8-FBE1-B3A9-2906E23E9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3732" y="2488486"/>
              <a:ext cx="7772400" cy="1881025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2A8700-06E5-8A71-C518-10C8E33B0D80}"/>
              </a:ext>
            </a:extLst>
          </p:cNvPr>
          <p:cNvGrpSpPr/>
          <p:nvPr/>
        </p:nvGrpSpPr>
        <p:grpSpPr>
          <a:xfrm>
            <a:off x="213732" y="2270550"/>
            <a:ext cx="7772400" cy="2145123"/>
            <a:chOff x="2128025" y="988853"/>
            <a:chExt cx="7772400" cy="214512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23F565B-6A17-964A-4ED6-DFF92BC22268}"/>
                </a:ext>
              </a:extLst>
            </p:cNvPr>
            <p:cNvSpPr/>
            <p:nvPr/>
          </p:nvSpPr>
          <p:spPr>
            <a:xfrm>
              <a:off x="2128025" y="988853"/>
              <a:ext cx="7772400" cy="21451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C5B4C77-7C1C-8F85-FA10-A2CBF52311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28025" y="1247525"/>
              <a:ext cx="7772400" cy="161089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C32DDE-FC71-B507-6DFE-7F14400CD4DC}"/>
              </a:ext>
            </a:extLst>
          </p:cNvPr>
          <p:cNvGrpSpPr/>
          <p:nvPr/>
        </p:nvGrpSpPr>
        <p:grpSpPr>
          <a:xfrm>
            <a:off x="213732" y="2290861"/>
            <a:ext cx="7772400" cy="2145123"/>
            <a:chOff x="2956932" y="3971248"/>
            <a:chExt cx="7772400" cy="214512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9082E13-6141-F512-A967-DF2D65C3C95A}"/>
                </a:ext>
              </a:extLst>
            </p:cNvPr>
            <p:cNvSpPr/>
            <p:nvPr/>
          </p:nvSpPr>
          <p:spPr>
            <a:xfrm>
              <a:off x="2956932" y="3971248"/>
              <a:ext cx="7772400" cy="21451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DAB8E9-8201-C08A-C4DB-7D33080A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6932" y="4567136"/>
              <a:ext cx="7772400" cy="96510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8B76B5-C1DB-CB72-7F5D-00C25964E781}"/>
              </a:ext>
            </a:extLst>
          </p:cNvPr>
          <p:cNvGrpSpPr/>
          <p:nvPr/>
        </p:nvGrpSpPr>
        <p:grpSpPr>
          <a:xfrm>
            <a:off x="213732" y="2311172"/>
            <a:ext cx="7772400" cy="2145123"/>
            <a:chOff x="2837985" y="268617"/>
            <a:chExt cx="7772400" cy="214512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DA05CC6-FC31-81E8-EFDD-1EBC6C8DDB4D}"/>
                </a:ext>
              </a:extLst>
            </p:cNvPr>
            <p:cNvSpPr/>
            <p:nvPr/>
          </p:nvSpPr>
          <p:spPr>
            <a:xfrm>
              <a:off x="2837985" y="268617"/>
              <a:ext cx="7772400" cy="214512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87BC983-5626-C987-10DB-9A84795D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37985" y="673170"/>
              <a:ext cx="7772400" cy="13273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88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45122-871E-B7E8-99A0-1C7E3E50A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90112-B0A8-EB70-90F0-B3D1689B4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Modelling Machine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83AFA-0494-2CCE-08EF-F04B20C937EA}"/>
              </a:ext>
            </a:extLst>
          </p:cNvPr>
          <p:cNvSpPr txBox="1"/>
          <p:nvPr/>
        </p:nvSpPr>
        <p:spPr>
          <a:xfrm>
            <a:off x="760141" y="2253035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Preparation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F43CFA7D-8067-3127-CAC8-074F90068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4902"/>
            <a:ext cx="9340724" cy="273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729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0B9A9-95F8-9D67-1489-481490C4B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7CB1-F2EF-085F-AAD6-C194D0EDD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Modelling Machine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CDB20-4045-0438-45A1-FDF386DFA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034" y="1399994"/>
            <a:ext cx="8907966" cy="53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115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0D461-DD9D-5DE5-DE02-AFF0B7E9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08" y="323558"/>
            <a:ext cx="2209801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Dataset</a:t>
            </a:r>
          </a:p>
        </p:txBody>
      </p:sp>
      <p:pic>
        <p:nvPicPr>
          <p:cNvPr id="7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B00CE96-A0F7-06AE-5F65-EFFA3FCC5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928" b="52776"/>
          <a:stretch/>
        </p:blipFill>
        <p:spPr>
          <a:xfrm>
            <a:off x="3310892" y="0"/>
            <a:ext cx="8881108" cy="2175164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83E9E611-24F3-689D-1407-16164AC0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462" t="35631" r="17367" b="16128"/>
          <a:stretch/>
        </p:blipFill>
        <p:spPr>
          <a:xfrm>
            <a:off x="0" y="2193923"/>
            <a:ext cx="9001413" cy="4664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368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BCE0-1EAD-12DE-68B3-5300FD35D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49DB-1BB7-BADC-552F-3AC3AEED6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696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Modelling Machine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45ACBD-6731-A840-711E-51987AEB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88" y="1315844"/>
            <a:ext cx="8857812" cy="521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60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AD803-5F11-7EF6-9F92-F278C0050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A8687-8EFE-01F2-30BE-8560BFC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262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Summary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1972A6-660B-D04D-A5A8-6D2B23C2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54" y="4028068"/>
            <a:ext cx="7772400" cy="163862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E3AC734-58FE-7D4C-00BD-36D8D9697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942978"/>
              </p:ext>
            </p:extLst>
          </p:nvPr>
        </p:nvGraphicFramePr>
        <p:xfrm>
          <a:off x="2032000" y="1888066"/>
          <a:ext cx="8128000" cy="149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6546">
                  <a:extLst>
                    <a:ext uri="{9D8B030D-6E8A-4147-A177-3AD203B41FA5}">
                      <a16:colId xmlns:a16="http://schemas.microsoft.com/office/drawing/2014/main" val="2384737071"/>
                    </a:ext>
                  </a:extLst>
                </a:gridCol>
                <a:gridCol w="1739591">
                  <a:extLst>
                    <a:ext uri="{9D8B030D-6E8A-4147-A177-3AD203B41FA5}">
                      <a16:colId xmlns:a16="http://schemas.microsoft.com/office/drawing/2014/main" val="3790100172"/>
                    </a:ext>
                  </a:extLst>
                </a:gridCol>
                <a:gridCol w="1849863">
                  <a:extLst>
                    <a:ext uri="{9D8B030D-6E8A-4147-A177-3AD203B41FA5}">
                      <a16:colId xmlns:a16="http://schemas.microsoft.com/office/drawing/2014/main" val="416245075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4364430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RSME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7181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Random Forest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10.92%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28.5%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98.42%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4989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Gradient Boosting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29.79%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50.38%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95.07%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678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943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42A91-B5E7-AED4-414D-2E717E6C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5" y="59137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Model Deployment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A4A0F8-B8D1-03E9-252C-5B1AD9A9C7EA}"/>
              </a:ext>
            </a:extLst>
          </p:cNvPr>
          <p:cNvSpPr txBox="1"/>
          <p:nvPr/>
        </p:nvSpPr>
        <p:spPr>
          <a:xfrm>
            <a:off x="8294856" y="1015368"/>
            <a:ext cx="244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none" strike="noStrike" dirty="0">
                <a:effectLst/>
              </a:rPr>
              <a:t>http://127.0.0.1:7860</a:t>
            </a:r>
            <a:endParaRPr lang="en-US" dirty="0"/>
          </a:p>
        </p:txBody>
      </p:sp>
      <p:pic>
        <p:nvPicPr>
          <p:cNvPr id="8" name="Picture 7" descr="A screenshot of a flight ticket&#10;&#10;Description automatically generated">
            <a:extLst>
              <a:ext uri="{FF2B5EF4-FFF2-40B4-BE49-F238E27FC236}">
                <a16:creationId xmlns:a16="http://schemas.microsoft.com/office/drawing/2014/main" id="{1466E590-1901-709C-ED1A-8063657E9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14" y="1406760"/>
            <a:ext cx="9158111" cy="5234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9B81A3-81E1-8DBE-9EF4-B686E5357E3B}"/>
              </a:ext>
            </a:extLst>
          </p:cNvPr>
          <p:cNvSpPr txBox="1"/>
          <p:nvPr/>
        </p:nvSpPr>
        <p:spPr>
          <a:xfrm>
            <a:off x="5674871" y="1015368"/>
            <a:ext cx="2741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/>
              <a:t>Gradio</a:t>
            </a:r>
            <a:r>
              <a:rPr lang="en-US" b="1" u="sng" dirty="0"/>
              <a:t> – </a:t>
            </a:r>
            <a:r>
              <a:rPr lang="en-US" u="sng" dirty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4068212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2D9D5-9982-417A-A24E-CC27048EC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2B014-46B5-714F-C428-4E5E66D6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5" y="59137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Log Prediction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428FC9-0506-7FA8-232F-2E3BBC546AF3}"/>
              </a:ext>
            </a:extLst>
          </p:cNvPr>
          <p:cNvSpPr txBox="1"/>
          <p:nvPr/>
        </p:nvSpPr>
        <p:spPr>
          <a:xfrm>
            <a:off x="2424634" y="1157335"/>
            <a:ext cx="24437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http://127.0.0.1:7860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BA214C-6126-169A-2086-178DA1A104FF}"/>
              </a:ext>
            </a:extLst>
          </p:cNvPr>
          <p:cNvSpPr txBox="1"/>
          <p:nvPr/>
        </p:nvSpPr>
        <p:spPr>
          <a:xfrm>
            <a:off x="337524" y="1188113"/>
            <a:ext cx="2231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Real time Prediction: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6859AB39-BB69-1FAA-562F-2C47121B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24" y="1949188"/>
            <a:ext cx="4732867" cy="25737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8EC5EC-58DC-03D9-035D-38027A16A151}"/>
              </a:ext>
            </a:extLst>
          </p:cNvPr>
          <p:cNvSpPr txBox="1"/>
          <p:nvPr/>
        </p:nvSpPr>
        <p:spPr>
          <a:xfrm>
            <a:off x="337524" y="1610634"/>
            <a:ext cx="38940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Save Prediction Result into Database: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E371DD9-C786-CBFE-51ED-0D12FF037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87" y="4760305"/>
            <a:ext cx="10576497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1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4FD6D-89B4-7C9E-A607-ADB08DF01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32813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F7046-FD6B-77D7-EFD7-3508A6CD7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Data Understanding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C0DF44C-F786-2916-B41C-A2359B91A4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393" t="53501" r="18615" b="8400"/>
          <a:stretch/>
        </p:blipFill>
        <p:spPr>
          <a:xfrm>
            <a:off x="0" y="2244436"/>
            <a:ext cx="10090694" cy="39069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A9DC12B-36AF-10F2-CF3C-C04C05384472}"/>
              </a:ext>
            </a:extLst>
          </p:cNvPr>
          <p:cNvGrpSpPr/>
          <p:nvPr/>
        </p:nvGrpSpPr>
        <p:grpSpPr>
          <a:xfrm>
            <a:off x="397934" y="2833511"/>
            <a:ext cx="11092048" cy="1140178"/>
            <a:chOff x="397934" y="2833511"/>
            <a:chExt cx="11092048" cy="114017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AA57701-E091-1D40-09BD-9C47AD0C9745}"/>
                </a:ext>
              </a:extLst>
            </p:cNvPr>
            <p:cNvSpPr/>
            <p:nvPr/>
          </p:nvSpPr>
          <p:spPr>
            <a:xfrm>
              <a:off x="496711" y="2833511"/>
              <a:ext cx="9324622" cy="11401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076FE3-7101-0DA1-EB9C-83A1D769FB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34" y="2833511"/>
              <a:ext cx="11092048" cy="961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9269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8843-9B5E-B9F6-B1A3-34D37375E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9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 Preprocessing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EB43A5E-FC70-AAB0-B834-3DB6009EF7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40" t="47144" r="15228" b="32162"/>
          <a:stretch/>
        </p:blipFill>
        <p:spPr>
          <a:xfrm>
            <a:off x="221671" y="1269492"/>
            <a:ext cx="11485419" cy="197079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F61AC3C-F51E-465A-5FE8-AD71B0F26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31" t="43046" r="60547" b="25818"/>
          <a:stretch/>
        </p:blipFill>
        <p:spPr>
          <a:xfrm>
            <a:off x="5898995" y="3260883"/>
            <a:ext cx="5808095" cy="313437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4B098D-5790-60AD-4482-C15FBE1953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31" t="41034" r="43305" b="22345"/>
          <a:stretch/>
        </p:blipFill>
        <p:spPr>
          <a:xfrm>
            <a:off x="1519150" y="3260883"/>
            <a:ext cx="4197947" cy="31279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2A7BE16-8A45-9D5D-CCB0-89193C60B7B4}"/>
              </a:ext>
            </a:extLst>
          </p:cNvPr>
          <p:cNvSpPr txBox="1"/>
          <p:nvPr/>
        </p:nvSpPr>
        <p:spPr>
          <a:xfrm>
            <a:off x="99008" y="2778618"/>
            <a:ext cx="2184637" cy="923330"/>
          </a:xfrm>
          <a:prstGeom prst="wedgeRectCallout">
            <a:avLst>
              <a:gd name="adj1" fmla="val 64374"/>
              <a:gd name="adj2" fmla="val 83721"/>
            </a:avLst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Data is clean; no need for a deep cleaning process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113F123-3E8F-2A4F-9DEE-2AAF901A25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2548" t="48535" r="49618" b="47053"/>
          <a:stretch/>
        </p:blipFill>
        <p:spPr>
          <a:xfrm>
            <a:off x="1625265" y="6388800"/>
            <a:ext cx="3985715" cy="41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6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E0684-1CA0-9982-244D-4A690C556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66" y="18755"/>
            <a:ext cx="105156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Data Manipulation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FC1603EE-73DA-B456-013A-A4E885D8B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876" t="26578" r="51732" b="61768"/>
          <a:stretch/>
        </p:blipFill>
        <p:spPr>
          <a:xfrm>
            <a:off x="5492093" y="319081"/>
            <a:ext cx="6395108" cy="1091847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634B79E-1D13-ACF2-8FD8-D89DF447FEF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024" t="38373" r="62603" b="45730"/>
          <a:stretch/>
        </p:blipFill>
        <p:spPr>
          <a:xfrm>
            <a:off x="613062" y="1579419"/>
            <a:ext cx="4807534" cy="148936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235C5AF-E6D2-0953-E6AD-14E11308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36" t="65362" r="71734" b="5173"/>
          <a:stretch/>
        </p:blipFill>
        <p:spPr>
          <a:xfrm>
            <a:off x="886694" y="3303883"/>
            <a:ext cx="4192428" cy="3414286"/>
          </a:xfrm>
          <a:prstGeom prst="rect">
            <a:avLst/>
          </a:prstGeom>
        </p:spPr>
      </p:pic>
      <p:sp>
        <p:nvSpPr>
          <p:cNvPr id="10" name="Chevron 9">
            <a:extLst>
              <a:ext uri="{FF2B5EF4-FFF2-40B4-BE49-F238E27FC236}">
                <a16:creationId xmlns:a16="http://schemas.microsoft.com/office/drawing/2014/main" id="{D62BF52A-236D-468A-53C1-89A2B21846DE}"/>
              </a:ext>
            </a:extLst>
          </p:cNvPr>
          <p:cNvSpPr/>
          <p:nvPr/>
        </p:nvSpPr>
        <p:spPr>
          <a:xfrm rot="5400000">
            <a:off x="2872488" y="3025379"/>
            <a:ext cx="398254" cy="408988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069E6EC-DE3A-44AF-B069-F5E3FD7E6792}"/>
              </a:ext>
            </a:extLst>
          </p:cNvPr>
          <p:cNvGrpSpPr/>
          <p:nvPr/>
        </p:nvGrpSpPr>
        <p:grpSpPr>
          <a:xfrm>
            <a:off x="9049877" y="2270209"/>
            <a:ext cx="2030152" cy="1919327"/>
            <a:chOff x="9049877" y="2270209"/>
            <a:chExt cx="2030152" cy="1919327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543E438A-5CF1-FB00-9504-0B74502626DB}"/>
                </a:ext>
              </a:extLst>
            </p:cNvPr>
            <p:cNvSpPr/>
            <p:nvPr/>
          </p:nvSpPr>
          <p:spPr>
            <a:xfrm>
              <a:off x="9049877" y="2270209"/>
              <a:ext cx="2030152" cy="191932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EAF93CB-4667-AA4C-F16A-1B25760FBE1C}"/>
                </a:ext>
              </a:extLst>
            </p:cNvPr>
            <p:cNvSpPr txBox="1"/>
            <p:nvPr/>
          </p:nvSpPr>
          <p:spPr>
            <a:xfrm>
              <a:off x="9255565" y="2934551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Two_or_more: 0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One: 1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Zero: 2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FA59BB-F595-0510-1C1C-CC3B275EFEA7}"/>
                </a:ext>
              </a:extLst>
            </p:cNvPr>
            <p:cNvSpPr txBox="1"/>
            <p:nvPr/>
          </p:nvSpPr>
          <p:spPr>
            <a:xfrm>
              <a:off x="9631054" y="2296383"/>
              <a:ext cx="7761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Stops</a:t>
              </a:r>
              <a:endParaRPr lang="en-US" sz="2400" u="sn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147C34-5B13-1F1A-4000-11E65AE22B6E}"/>
              </a:ext>
            </a:extLst>
          </p:cNvPr>
          <p:cNvGrpSpPr/>
          <p:nvPr/>
        </p:nvGrpSpPr>
        <p:grpSpPr>
          <a:xfrm>
            <a:off x="6694817" y="2252441"/>
            <a:ext cx="2030152" cy="1938992"/>
            <a:chOff x="6694817" y="2252441"/>
            <a:chExt cx="2030152" cy="1938992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1A6AF6B-F1FF-CDAA-932F-A271CC332E2F}"/>
                </a:ext>
              </a:extLst>
            </p:cNvPr>
            <p:cNvSpPr/>
            <p:nvPr/>
          </p:nvSpPr>
          <p:spPr>
            <a:xfrm>
              <a:off x="6694817" y="2254338"/>
              <a:ext cx="2030152" cy="19193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D65CE17-91A9-D9B5-8176-217B1C71D168}"/>
                </a:ext>
              </a:extLst>
            </p:cNvPr>
            <p:cNvSpPr txBox="1"/>
            <p:nvPr/>
          </p:nvSpPr>
          <p:spPr>
            <a:xfrm>
              <a:off x="7200840" y="2252441"/>
              <a:ext cx="9460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Airlines</a:t>
              </a:r>
              <a:endParaRPr lang="en-US" sz="2400" u="sng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B70EF19-C862-6FA3-572D-E3C5566AE412}"/>
                </a:ext>
              </a:extLst>
            </p:cNvPr>
            <p:cNvSpPr txBox="1"/>
            <p:nvPr/>
          </p:nvSpPr>
          <p:spPr>
            <a:xfrm>
              <a:off x="7022558" y="2621773"/>
              <a:ext cx="138852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AirAsia : 0</a:t>
              </a:r>
            </a:p>
            <a:p>
              <a:r>
                <a:rPr lang="en-US" sz="1600" dirty="0"/>
                <a:t>Air India : 1</a:t>
              </a:r>
            </a:p>
            <a:p>
              <a:r>
                <a:rPr lang="en-US" sz="1600" dirty="0"/>
                <a:t>GO_FIRST : 2</a:t>
              </a:r>
            </a:p>
            <a:p>
              <a:r>
                <a:rPr lang="en-US" sz="1600" dirty="0"/>
                <a:t>Indigo : 3</a:t>
              </a:r>
            </a:p>
            <a:p>
              <a:r>
                <a:rPr lang="en-US" sz="1600" dirty="0"/>
                <a:t>SpiceJet : 4</a:t>
              </a:r>
            </a:p>
            <a:p>
              <a:r>
                <a:rPr lang="en-US" sz="1600" dirty="0"/>
                <a:t>Vistara : 5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83412FC-39AB-A6A0-B033-F467758B55F3}"/>
              </a:ext>
            </a:extLst>
          </p:cNvPr>
          <p:cNvGrpSpPr/>
          <p:nvPr/>
        </p:nvGrpSpPr>
        <p:grpSpPr>
          <a:xfrm>
            <a:off x="6714213" y="4356444"/>
            <a:ext cx="2030152" cy="1919327"/>
            <a:chOff x="6714213" y="4356444"/>
            <a:chExt cx="2030152" cy="1919327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0AD40192-08E5-1B00-844C-641A589D3EC4}"/>
                </a:ext>
              </a:extLst>
            </p:cNvPr>
            <p:cNvSpPr/>
            <p:nvPr/>
          </p:nvSpPr>
          <p:spPr>
            <a:xfrm>
              <a:off x="6714213" y="4356444"/>
              <a:ext cx="2030152" cy="191932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9E62299-FB62-2602-DE83-A613D2F081E0}"/>
                </a:ext>
              </a:extLst>
            </p:cNvPr>
            <p:cNvSpPr txBox="1"/>
            <p:nvPr/>
          </p:nvSpPr>
          <p:spPr>
            <a:xfrm>
              <a:off x="7321805" y="4423054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>
                  <a:solidFill>
                    <a:schemeClr val="bg1"/>
                  </a:solidFill>
                </a:rPr>
                <a:t>Class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E966441-AD48-2A59-4AA4-0B9B50E24CD1}"/>
                </a:ext>
              </a:extLst>
            </p:cNvPr>
            <p:cNvSpPr txBox="1"/>
            <p:nvPr/>
          </p:nvSpPr>
          <p:spPr>
            <a:xfrm>
              <a:off x="7056136" y="5035131"/>
              <a:ext cx="13516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</a:rPr>
                <a:t>Business: 0</a:t>
              </a:r>
            </a:p>
            <a:p>
              <a:r>
                <a:rPr lang="en-US" sz="1600" dirty="0">
                  <a:solidFill>
                    <a:schemeClr val="bg1"/>
                  </a:solidFill>
                </a:rPr>
                <a:t>Economy: 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49F286-9D65-4624-0B59-62D58F80AFC3}"/>
              </a:ext>
            </a:extLst>
          </p:cNvPr>
          <p:cNvGrpSpPr/>
          <p:nvPr/>
        </p:nvGrpSpPr>
        <p:grpSpPr>
          <a:xfrm>
            <a:off x="9049877" y="4343035"/>
            <a:ext cx="2030152" cy="1932736"/>
            <a:chOff x="9049877" y="4343035"/>
            <a:chExt cx="2030152" cy="1932736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1B77DBEA-1631-7CA1-56A0-33CD478DC715}"/>
                </a:ext>
              </a:extLst>
            </p:cNvPr>
            <p:cNvSpPr/>
            <p:nvPr/>
          </p:nvSpPr>
          <p:spPr>
            <a:xfrm>
              <a:off x="9049877" y="4343035"/>
              <a:ext cx="2030152" cy="1919327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D10140-C54E-5FC3-3AE0-A2B62A9C2B5C}"/>
                </a:ext>
              </a:extLst>
            </p:cNvPr>
            <p:cNvSpPr txBox="1"/>
            <p:nvPr/>
          </p:nvSpPr>
          <p:spPr>
            <a:xfrm>
              <a:off x="9101832" y="4383517"/>
              <a:ext cx="1904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u="sng" dirty="0"/>
                <a:t>Departure Time</a:t>
              </a:r>
              <a:endParaRPr lang="en-US" sz="2400" u="sng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78BAC65-B377-CFB3-C6DF-5AA45F6F37D2}"/>
                </a:ext>
              </a:extLst>
            </p:cNvPr>
            <p:cNvSpPr txBox="1"/>
            <p:nvPr/>
          </p:nvSpPr>
          <p:spPr>
            <a:xfrm>
              <a:off x="9171647" y="4706111"/>
              <a:ext cx="1794081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Afternoon: 0</a:t>
              </a:r>
            </a:p>
            <a:p>
              <a:r>
                <a:rPr lang="en-US" sz="1600" dirty="0"/>
                <a:t>Early_Morning: 1</a:t>
              </a:r>
            </a:p>
            <a:p>
              <a:r>
                <a:rPr lang="en-US" sz="1600" dirty="0"/>
                <a:t>Evening: 2</a:t>
              </a:r>
            </a:p>
            <a:p>
              <a:r>
                <a:rPr lang="en-US" sz="1600" dirty="0"/>
                <a:t>Late_Night: 3</a:t>
              </a:r>
            </a:p>
            <a:p>
              <a:r>
                <a:rPr lang="en-US" sz="1600" dirty="0"/>
                <a:t>Morning: 4</a:t>
              </a:r>
            </a:p>
            <a:p>
              <a:r>
                <a:rPr lang="en-US" sz="1600" dirty="0"/>
                <a:t>Night: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765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AA4E9-9299-451B-FE21-68DDA3630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48AEB38-82B5-0B95-68D9-71CE0D618A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410" t="36455" r="33410" b="6535"/>
          <a:stretch/>
        </p:blipFill>
        <p:spPr>
          <a:xfrm>
            <a:off x="5004953" y="2212818"/>
            <a:ext cx="6523624" cy="4087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45B54-9F5E-333F-5DF5-C7FD3F2B1C74}"/>
              </a:ext>
            </a:extLst>
          </p:cNvPr>
          <p:cNvSpPr txBox="1"/>
          <p:nvPr/>
        </p:nvSpPr>
        <p:spPr>
          <a:xfrm>
            <a:off x="1330619" y="3599714"/>
            <a:ext cx="2673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b="0" dirty="0">
                <a:effectLst/>
              </a:rPr>
              <a:t>ost of the ticket prices are around 80000 Rupees.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08B8D32-2A59-372F-8332-F43F877F9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835" t="53388" r="27093" b="23227"/>
          <a:stretch/>
        </p:blipFill>
        <p:spPr>
          <a:xfrm>
            <a:off x="3210501" y="260049"/>
            <a:ext cx="5056264" cy="153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641EE-AC8D-0B68-2AD4-EED8FFFFF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6671-E077-DB03-E582-51307A352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049128-988C-B080-16DC-3DD78B5D0066}"/>
              </a:ext>
            </a:extLst>
          </p:cNvPr>
          <p:cNvSpPr txBox="1"/>
          <p:nvPr/>
        </p:nvSpPr>
        <p:spPr>
          <a:xfrm>
            <a:off x="7302190" y="2262188"/>
            <a:ext cx="446116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</a:t>
            </a:r>
            <a:r>
              <a:rPr lang="en-US" sz="2000" b="0" dirty="0">
                <a:effectLst/>
              </a:rPr>
              <a:t>ost of the flight durations are in the range of more than 5 hours to less than 20 hours. </a:t>
            </a:r>
          </a:p>
          <a:p>
            <a:endParaRPr lang="en-US" sz="2000" dirty="0"/>
          </a:p>
          <a:p>
            <a:r>
              <a:rPr lang="en-US" sz="2000" b="0" dirty="0">
                <a:effectLst/>
              </a:rPr>
              <a:t>However, there are some outliers detected in the range of 30 hours to 50 hours. 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EAA65EE-3F44-C8BA-0305-512779B06D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1" t="34946" r="38758" b="7906"/>
          <a:stretch/>
        </p:blipFill>
        <p:spPr>
          <a:xfrm>
            <a:off x="511773" y="1690688"/>
            <a:ext cx="6274066" cy="431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8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D1BFF-BC58-92FA-6F64-0DA8B7DD0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9586C-7D94-784A-163B-48C037E3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794562-054E-4005-1D06-68357CEB5A6B}"/>
              </a:ext>
            </a:extLst>
          </p:cNvPr>
          <p:cNvSpPr txBox="1"/>
          <p:nvPr/>
        </p:nvSpPr>
        <p:spPr>
          <a:xfrm>
            <a:off x="476080" y="2921168"/>
            <a:ext cx="3705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effectLst/>
              </a:rPr>
              <a:t>Approximately 2,399 extreme outliers above the 99th percentile.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B354D3-8D3F-2785-842A-321C9B751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523" y="1440489"/>
            <a:ext cx="7645724" cy="438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65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341D9-0CBC-1D7F-4491-0C2D18A2E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C795-761C-315B-0C2C-ED0CAB6F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EDA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329765-42FB-68E3-4FA9-CFF107E8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57" t="42798" r="21641" b="42209"/>
          <a:stretch/>
        </p:blipFill>
        <p:spPr>
          <a:xfrm>
            <a:off x="3311912" y="365125"/>
            <a:ext cx="6789781" cy="12304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773E77-2A7F-AAFD-AE3F-90000F059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8" y="2093177"/>
            <a:ext cx="5863543" cy="32966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5C4010-6696-765C-788F-583A91AB7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2093177"/>
            <a:ext cx="5754494" cy="32966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1C0BE8-AB5E-5199-C79E-F00AED04CB7A}"/>
              </a:ext>
            </a:extLst>
          </p:cNvPr>
          <p:cNvSpPr txBox="1"/>
          <p:nvPr/>
        </p:nvSpPr>
        <p:spPr>
          <a:xfrm>
            <a:off x="2097013" y="5792336"/>
            <a:ext cx="8004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effectLst/>
              </a:rPr>
              <a:t>No more Outliers detected in Ticket Prices and Flight Duration</a:t>
            </a:r>
          </a:p>
        </p:txBody>
      </p:sp>
    </p:spTree>
    <p:extLst>
      <p:ext uri="{BB962C8B-B14F-4D97-AF65-F5344CB8AC3E}">
        <p14:creationId xmlns:p14="http://schemas.microsoft.com/office/powerpoint/2010/main" val="329633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BrushVTI">
  <a:themeElements>
    <a:clrScheme name="AnalogousFromLightSeedLeftStep">
      <a:dk1>
        <a:srgbClr val="000000"/>
      </a:dk1>
      <a:lt1>
        <a:srgbClr val="FFFFFF"/>
      </a:lt1>
      <a:dk2>
        <a:srgbClr val="3B213A"/>
      </a:dk2>
      <a:lt2>
        <a:srgbClr val="E3E2E8"/>
      </a:lt2>
      <a:accent1>
        <a:srgbClr val="93A94E"/>
      </a:accent1>
      <a:accent2>
        <a:srgbClr val="B6A03C"/>
      </a:accent2>
      <a:accent3>
        <a:srgbClr val="EA8946"/>
      </a:accent3>
      <a:accent4>
        <a:srgbClr val="EB4E4F"/>
      </a:accent4>
      <a:accent5>
        <a:srgbClr val="EE6EA5"/>
      </a:accent5>
      <a:accent6>
        <a:srgbClr val="EB4ED2"/>
      </a:accent6>
      <a:hlink>
        <a:srgbClr val="7A69A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354</Words>
  <Application>Microsoft Macintosh PowerPoint</Application>
  <PresentationFormat>Widescreen</PresentationFormat>
  <Paragraphs>85</Paragraphs>
  <Slides>24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Century Gothic</vt:lpstr>
      <vt:lpstr>Elephant</vt:lpstr>
      <vt:lpstr>BrushVTI</vt:lpstr>
      <vt:lpstr>Flight Ticket Prediction – Case of Indian Airlines</vt:lpstr>
      <vt:lpstr>Dataset</vt:lpstr>
      <vt:lpstr>Data Understanding</vt:lpstr>
      <vt:lpstr>Data Preprocessing</vt:lpstr>
      <vt:lpstr>Data Manipulation</vt:lpstr>
      <vt:lpstr>EDA</vt:lpstr>
      <vt:lpstr>EDA</vt:lpstr>
      <vt:lpstr>EDA</vt:lpstr>
      <vt:lpstr>EDA</vt:lpstr>
      <vt:lpstr>EDA</vt:lpstr>
      <vt:lpstr>EDA</vt:lpstr>
      <vt:lpstr>EDA</vt:lpstr>
      <vt:lpstr>EDA</vt:lpstr>
      <vt:lpstr>EDA</vt:lpstr>
      <vt:lpstr>Feature Engineering</vt:lpstr>
      <vt:lpstr>Feature Engineering</vt:lpstr>
      <vt:lpstr>Feature Interpretation</vt:lpstr>
      <vt:lpstr>Modelling Machine Learning</vt:lpstr>
      <vt:lpstr>Modelling Machine Learning</vt:lpstr>
      <vt:lpstr>Modelling Machine Learning</vt:lpstr>
      <vt:lpstr>Summary</vt:lpstr>
      <vt:lpstr>Model Deployment</vt:lpstr>
      <vt:lpstr>Log Prediction model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marissa rahmania</dc:creator>
  <cp:lastModifiedBy>marissa rahmania</cp:lastModifiedBy>
  <cp:revision>8</cp:revision>
  <dcterms:created xsi:type="dcterms:W3CDTF">2024-11-21T14:02:20Z</dcterms:created>
  <dcterms:modified xsi:type="dcterms:W3CDTF">2024-12-07T08:22:05Z</dcterms:modified>
</cp:coreProperties>
</file>